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75" r:id="rId2"/>
    <p:sldId id="592" r:id="rId3"/>
    <p:sldId id="587" r:id="rId4"/>
    <p:sldId id="582" r:id="rId5"/>
    <p:sldId id="583" r:id="rId6"/>
    <p:sldId id="574" r:id="rId7"/>
    <p:sldId id="578" r:id="rId8"/>
    <p:sldId id="585" r:id="rId9"/>
    <p:sldId id="593" r:id="rId10"/>
    <p:sldId id="594" r:id="rId11"/>
    <p:sldId id="599" r:id="rId12"/>
    <p:sldId id="595" r:id="rId13"/>
    <p:sldId id="607" r:id="rId14"/>
    <p:sldId id="579" r:id="rId15"/>
    <p:sldId id="580" r:id="rId16"/>
    <p:sldId id="602" r:id="rId17"/>
    <p:sldId id="600" r:id="rId18"/>
    <p:sldId id="603" r:id="rId19"/>
    <p:sldId id="605" r:id="rId20"/>
    <p:sldId id="601" r:id="rId21"/>
    <p:sldId id="591" r:id="rId22"/>
    <p:sldId id="597" r:id="rId23"/>
    <p:sldId id="598" r:id="rId24"/>
    <p:sldId id="606" r:id="rId25"/>
    <p:sldId id="596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30D"/>
    <a:srgbClr val="333399"/>
    <a:srgbClr val="FF0000"/>
    <a:srgbClr val="FF99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BD99196-D328-47D4-A09F-6C734ADBC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01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E542695-CF7E-4E07-AB5D-64E2913BF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79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42695-CF7E-4E07-AB5D-64E2913BF94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57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542695-CF7E-4E07-AB5D-64E2913BF9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11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0D69D8-6EBD-47DF-859A-988C79A1877F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32868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6038"/>
            <a:ext cx="2286000" cy="6080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6038"/>
            <a:ext cx="6705600" cy="6080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990600"/>
            <a:ext cx="8382000" cy="51355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91440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41148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148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46038"/>
            <a:ext cx="9144000" cy="6080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148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148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6038"/>
            <a:ext cx="9144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3820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AGALSKFJAS</a:t>
            </a:r>
          </a:p>
          <a:p>
            <a:pPr lvl="0"/>
            <a:r>
              <a:rPr lang="en-US" altLang="en-US" smtClean="0"/>
              <a:t>Asdflkj aklj fklsjf asfklj</a:t>
            </a:r>
          </a:p>
          <a:p>
            <a:pPr lvl="0"/>
            <a:r>
              <a:rPr lang="en-US" altLang="en-US" smtClean="0"/>
              <a:t>Alkfj sdlkfjas flksjfd alskdfj </a:t>
            </a:r>
          </a:p>
          <a:p>
            <a:pPr lvl="0"/>
            <a:r>
              <a:rPr lang="en-US" altLang="en-US" smtClean="0"/>
              <a:t>Aklfja flk sfjda</a:t>
            </a:r>
          </a:p>
          <a:p>
            <a:pPr lvl="0"/>
            <a:r>
              <a:rPr lang="en-US" altLang="en-US" smtClean="0"/>
              <a:t>Asdlkfjasf lskdafj </a:t>
            </a:r>
          </a:p>
          <a:p>
            <a:pPr lvl="0"/>
            <a:endParaRPr lang="en-US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5225"/>
            <a:ext cx="5029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2" name="Picture 9" descr="www"/>
          <p:cNvPicPr>
            <a:picLocks noChangeAspect="1" noChangeArrowheads="1"/>
          </p:cNvPicPr>
          <p:nvPr userDrawn="1"/>
        </p:nvPicPr>
        <p:blipFill>
          <a:blip r:embed="rId16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491288"/>
            <a:ext cx="1676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africarice-logo-with-circle-tiff-format-by Raman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23000"/>
            <a:ext cx="2043113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frica-rising.net/2015/07/02/more-yields-but-less-sales-researchers-seek-solution-to-aroma-preference-conundrum-in-tanzanias-rice-sector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emf"/><Relationship Id="rId5" Type="http://schemas.openxmlformats.org/officeDocument/2006/relationships/package" Target="../embeddings/Microsoft_Excel_Worksheet2.xlsx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72"/>
            <a:ext cx="9134901" cy="2053604"/>
          </a:xfrm>
        </p:spPr>
        <p:txBody>
          <a:bodyPr/>
          <a:lstStyle/>
          <a:p>
            <a:r>
              <a:rPr lang="en-US" sz="2400" dirty="0" smtClean="0">
                <a:solidFill>
                  <a:srgbClr val="008000"/>
                </a:solidFill>
              </a:rPr>
              <a:t>Enhancing </a:t>
            </a:r>
            <a:r>
              <a:rPr lang="en-US" sz="2400" dirty="0">
                <a:solidFill>
                  <a:srgbClr val="008000"/>
                </a:solidFill>
              </a:rPr>
              <a:t>partnership among </a:t>
            </a:r>
            <a:r>
              <a:rPr lang="en-US" sz="2400" dirty="0" err="1" smtClean="0">
                <a:solidFill>
                  <a:srgbClr val="008000"/>
                </a:solidFill>
              </a:rPr>
              <a:t>AfricaRISING</a:t>
            </a:r>
            <a:r>
              <a:rPr lang="en-US" sz="2400" dirty="0" smtClean="0">
                <a:solidFill>
                  <a:srgbClr val="008000"/>
                </a:solidFill>
              </a:rPr>
              <a:t>, </a:t>
            </a:r>
            <a:r>
              <a:rPr lang="en-US" sz="2400" dirty="0">
                <a:solidFill>
                  <a:srgbClr val="008000"/>
                </a:solidFill>
              </a:rPr>
              <a:t>NAFAKA and TUBORESHE CHAKULA Programs for fast Tracking delivery and scaling of agricultural technologies in Tanzania</a:t>
            </a:r>
            <a:br>
              <a:rPr lang="en-US" sz="2400" dirty="0">
                <a:solidFill>
                  <a:srgbClr val="008000"/>
                </a:solidFill>
              </a:rPr>
            </a:b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14800"/>
            <a:ext cx="9144000" cy="1752600"/>
          </a:xfrm>
        </p:spPr>
        <p:txBody>
          <a:bodyPr/>
          <a:lstStyle/>
          <a:p>
            <a:endParaRPr lang="en-US" dirty="0"/>
          </a:p>
          <a:p>
            <a:r>
              <a:rPr lang="en-US" sz="22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Jonne Rodenburg, Senthilkumar Kalimuthu, Gaudiose Mujawamariya</a:t>
            </a:r>
          </a:p>
          <a:p>
            <a:r>
              <a:rPr lang="en-US" sz="2400" i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Rice Team Leaders</a:t>
            </a:r>
            <a:endParaRPr lang="en-US" sz="2400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image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5957309"/>
            <a:ext cx="2286000" cy="90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User\Pictures\2015\April-Morogoro\P10105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24180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User\Pictures\2015\April-Morogoro\P101049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1981200"/>
            <a:ext cx="2349500" cy="175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G:\Tippe\Parasitic Weeds 2014 n 2015\Photos 2015 Kyela\FFD 13 June, 2015 Kyela\IMG_460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981200"/>
            <a:ext cx="2438400" cy="175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54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Key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6400800" cy="5135563"/>
          </a:xfrm>
        </p:spPr>
        <p:txBody>
          <a:bodyPr/>
          <a:lstStyle/>
          <a:p>
            <a:r>
              <a:rPr lang="en-US" sz="2800" dirty="0" smtClean="0">
                <a:solidFill>
                  <a:srgbClr val="008000"/>
                </a:solidFill>
              </a:rPr>
              <a:t>Motorized </a:t>
            </a:r>
            <a:r>
              <a:rPr lang="en-US" sz="2800" dirty="0" err="1" smtClean="0">
                <a:solidFill>
                  <a:srgbClr val="008000"/>
                </a:solidFill>
              </a:rPr>
              <a:t>weeders</a:t>
            </a:r>
            <a:r>
              <a:rPr lang="en-US" sz="2800" dirty="0" smtClean="0">
                <a:solidFill>
                  <a:srgbClr val="008000"/>
                </a:solidFill>
              </a:rPr>
              <a:t>: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120 farmers, 23 </a:t>
            </a:r>
            <a:r>
              <a:rPr lang="en-US" sz="2400" dirty="0" err="1" smtClean="0"/>
              <a:t>extensionists</a:t>
            </a:r>
            <a:r>
              <a:rPr lang="en-US" sz="2400" dirty="0" smtClean="0"/>
              <a:t>, 13 engineers and 6 researchers trained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400" dirty="0" smtClean="0"/>
              <a:t>Elements for locally improved </a:t>
            </a:r>
            <a:r>
              <a:rPr lang="en-US" sz="2400" dirty="0" err="1" smtClean="0"/>
              <a:t>weeders</a:t>
            </a:r>
            <a:r>
              <a:rPr lang="en-US" sz="2400" dirty="0" smtClean="0"/>
              <a:t> identified: (1) </a:t>
            </a:r>
            <a:r>
              <a:rPr lang="en-US" sz="2400" dirty="0" err="1" smtClean="0"/>
              <a:t>weeder</a:t>
            </a:r>
            <a:r>
              <a:rPr lang="en-US" sz="2400" dirty="0" smtClean="0"/>
              <a:t> tines of Indian type, (2) floater and engine of Japanese type</a:t>
            </a:r>
          </a:p>
          <a:p>
            <a:pPr marL="400050">
              <a:buFont typeface="Arial"/>
              <a:buChar char="•"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Decision support tool: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52 weed management strategies outlined, including 142 technologies … (ongoing)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Programming started</a:t>
            </a:r>
            <a:endParaRPr lang="en-US" sz="2400" dirty="0"/>
          </a:p>
          <a:p>
            <a:pPr marL="971550" lvl="1" indent="-514350">
              <a:buFont typeface="Courier New"/>
              <a:buChar char="o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:\Users\USER\Desktop\Motorised weeder experiment\Photos - Mbeya Motorised weeder\CIMG587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1219200"/>
            <a:ext cx="2270760" cy="164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USER\Desktop\Motorised weeder experiment\Uyole_March2015_2nd weeding\IMG_583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971800"/>
            <a:ext cx="2286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USER\Desktop\Motorised weeder experiment\dakawa first weeding\IMG_657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800600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62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Key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3793"/>
            <a:ext cx="6477000" cy="5526007"/>
          </a:xfrm>
        </p:spPr>
        <p:txBody>
          <a:bodyPr/>
          <a:lstStyle/>
          <a:p>
            <a:r>
              <a:rPr lang="en-US" sz="2800" dirty="0">
                <a:solidFill>
                  <a:srgbClr val="008000"/>
                </a:solidFill>
              </a:rPr>
              <a:t>Foliar nutrition</a:t>
            </a:r>
            <a:r>
              <a:rPr lang="en-US" sz="2800" dirty="0" smtClean="0">
                <a:solidFill>
                  <a:srgbClr val="008000"/>
                </a:solidFill>
              </a:rPr>
              <a:t>: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30 farmers trained on GAP/NPK+SMN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/>
              <a:t>Soil applied micro-nutrient plots (NPK+SMN) </a:t>
            </a:r>
            <a:r>
              <a:rPr lang="en-US" sz="2400" dirty="0" smtClean="0"/>
              <a:t>have best performance</a:t>
            </a:r>
          </a:p>
          <a:p>
            <a:r>
              <a:rPr lang="en-US" sz="2800" dirty="0" smtClean="0">
                <a:solidFill>
                  <a:srgbClr val="008000"/>
                </a:solidFill>
              </a:rPr>
              <a:t>GAP testing &amp; Parasitic weed control: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30 farmers trained in GAP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40 farmers trained in parasitic weed control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75 farmers exposed to parasitic weed control options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Resistant NERICAs are preferred varieties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Rice husks identified as free and useful soil fertility amendment</a:t>
            </a:r>
          </a:p>
          <a:p>
            <a:pPr lvl="1">
              <a:buFont typeface="Courier New"/>
              <a:buChar char="o"/>
            </a:pPr>
            <a:endParaRPr lang="en-US" dirty="0" smtClean="0"/>
          </a:p>
          <a:p>
            <a:pPr lvl="1">
              <a:buFont typeface="Courier New"/>
              <a:buChar char="o"/>
            </a:pPr>
            <a:endParaRPr lang="en-US" dirty="0"/>
          </a:p>
        </p:txBody>
      </p:sp>
      <p:pic>
        <p:nvPicPr>
          <p:cNvPr id="4" name="Picture 3" descr="G:\Tippe\Parasitic Weeds 2014 n 2015\Photos 2015 Kyela\FFD 13 June, 2015 Kyela\IMG_464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762000"/>
            <a:ext cx="2425065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2819400"/>
            <a:ext cx="2362200" cy="1676400"/>
          </a:xfrm>
          <a:prstGeom prst="rect">
            <a:avLst/>
          </a:prstGeom>
        </p:spPr>
      </p:pic>
      <p:pic>
        <p:nvPicPr>
          <p:cNvPr id="6" name="Picture 5" descr="G:\Tippe\Parasitic Weeds 2014 n 2015\Photos 2015 Kyela\June 9-10, 2015 Farmers Visit\June 11, 2015\IMG_436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724400"/>
            <a:ext cx="2362200" cy="1653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9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Partners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502778"/>
              </p:ext>
            </p:extLst>
          </p:nvPr>
        </p:nvGraphicFramePr>
        <p:xfrm>
          <a:off x="86411" y="685799"/>
          <a:ext cx="8990012" cy="5501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384"/>
                <a:gridCol w="2006798"/>
                <a:gridCol w="1959913"/>
                <a:gridCol w="3885917"/>
              </a:tblGrid>
              <a:tr h="62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Partner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Location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Contact person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Role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Nafaka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Morogoro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Silvanus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Mruma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Overall partner in all on-farm and value chain work</a:t>
                      </a:r>
                    </a:p>
                  </a:txBody>
                  <a:tcPr marL="68580" marR="68580" marT="0" marB="0"/>
                </a:tc>
              </a:tr>
              <a:tr h="322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MARI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Dar es Salaam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Juma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Kayeke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development</a:t>
                      </a:r>
                    </a:p>
                  </a:txBody>
                  <a:tcPr marL="68580" marR="68580" marT="0" marB="0"/>
                </a:tc>
              </a:tr>
              <a:tr h="322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KATC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Moshi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Dominik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Nkollo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demonstrations</a:t>
                      </a:r>
                    </a:p>
                  </a:txBody>
                  <a:tcPr marL="68580" marR="68580" marT="0" marB="0"/>
                </a:tc>
              </a:tr>
              <a:tr h="666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KATRIN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Ifakara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Jerome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Mghase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On-farm GAP work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Market and value chain work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demonstrations</a:t>
                      </a:r>
                    </a:p>
                  </a:txBody>
                  <a:tcPr marL="68580" marR="68580" marT="0" marB="0"/>
                </a:tc>
              </a:tr>
              <a:tr h="507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CAMARTEC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Arusha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Godfrey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Mwinama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development</a:t>
                      </a:r>
                    </a:p>
                  </a:txBody>
                  <a:tcPr marL="68580" marR="68580" marT="0" marB="0"/>
                </a:tc>
              </a:tr>
              <a:tr h="444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Intermech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Morogoro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Peter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Chisawillo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development and marketing</a:t>
                      </a:r>
                    </a:p>
                  </a:txBody>
                  <a:tcPr marL="68580" marR="68580" marT="0" marB="0"/>
                </a:tc>
              </a:tr>
              <a:tr h="761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Uyole ARI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Uyole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Ndabhemeye</a:t>
                      </a: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Mulengera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 Dennis </a:t>
                      </a: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Tippe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demonstrations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On-farm parasitic weed control demos in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Kyela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7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Cholima ARI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Dakawa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Ndimubandi</a:t>
                      </a: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Mvukiye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Motorized paddy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weeder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demonstrations</a:t>
                      </a:r>
                    </a:p>
                  </a:txBody>
                  <a:tcPr marL="68580" marR="68580" marT="0" marB="0"/>
                </a:tc>
              </a:tr>
              <a:tr h="322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IFDC/VFRC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Washington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Prem Bindraban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Soil &amp; Foliar 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nutrient application work</a:t>
                      </a:r>
                    </a:p>
                  </a:txBody>
                  <a:tcPr marL="68580" marR="68580" marT="0" marB="0"/>
                </a:tc>
              </a:tr>
              <a:tr h="507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Co-capacity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Wageningen (Netherlands)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Joost</a:t>
                      </a: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Lieshout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Programmer of </a:t>
                      </a:r>
                      <a:r>
                        <a:rPr lang="en-US" sz="1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RiceAdvice</a:t>
                      </a: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-weeds</a:t>
                      </a:r>
                    </a:p>
                  </a:txBody>
                  <a:tcPr marL="68580" marR="68580" marT="0" marB="0"/>
                </a:tc>
              </a:tr>
              <a:tr h="444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ARI </a:t>
                      </a: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Ilonga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Kilosa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Elisha </a:t>
                      </a:r>
                      <a:r>
                        <a:rPr lang="en-US" sz="1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Mkandya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 survey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Market  and value chain work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7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Planning QRT4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33822"/>
            <a:ext cx="8763000" cy="5649119"/>
          </a:xfrm>
        </p:spPr>
        <p:txBody>
          <a:bodyPr/>
          <a:lstStyle/>
          <a:p>
            <a:r>
              <a:rPr lang="en-US" sz="2800" dirty="0" smtClean="0"/>
              <a:t>First version of weed management decision support tool ready</a:t>
            </a:r>
          </a:p>
          <a:p>
            <a:r>
              <a:rPr lang="en-US" sz="2800" dirty="0" smtClean="0"/>
              <a:t>Report on motorized rotary </a:t>
            </a:r>
            <a:r>
              <a:rPr lang="en-US" sz="2800" dirty="0" err="1" smtClean="0"/>
              <a:t>weeder</a:t>
            </a:r>
            <a:r>
              <a:rPr lang="en-US" sz="2800" dirty="0" smtClean="0"/>
              <a:t> demonstrations finalized, data analyzed and way forward discussed with </a:t>
            </a:r>
            <a:r>
              <a:rPr lang="en-US" sz="2800" dirty="0" err="1" smtClean="0"/>
              <a:t>Intermech</a:t>
            </a:r>
            <a:endParaRPr lang="en-US" sz="2800" dirty="0" smtClean="0"/>
          </a:p>
          <a:p>
            <a:r>
              <a:rPr lang="en-US" sz="2800" dirty="0" smtClean="0"/>
              <a:t>Demonstration plots parasitic weed management harvested and data collection finalized</a:t>
            </a:r>
          </a:p>
          <a:p>
            <a:r>
              <a:rPr lang="en-US" sz="2800" dirty="0" smtClean="0"/>
              <a:t>Reporting on GAP and Soil &amp; Foliar applied micronutrients demos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805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952" y="58994"/>
            <a:ext cx="9113047" cy="55060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Baseline  survey and crop protection analyses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762000"/>
            <a:ext cx="4464847" cy="36058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Socio-econ. </a:t>
            </a:r>
            <a:r>
              <a:rPr lang="en-US" sz="2400" dirty="0">
                <a:solidFill>
                  <a:srgbClr val="008000"/>
                </a:solidFill>
              </a:rPr>
              <a:t>b</a:t>
            </a:r>
            <a:r>
              <a:rPr lang="en-US" sz="2400" dirty="0" smtClean="0">
                <a:solidFill>
                  <a:srgbClr val="008000"/>
                </a:solidFill>
              </a:rPr>
              <a:t>aseline study:</a:t>
            </a:r>
          </a:p>
          <a:p>
            <a:r>
              <a:rPr lang="en-US" sz="2400" dirty="0" smtClean="0"/>
              <a:t>Village selection: 32 villages in Kilombero</a:t>
            </a:r>
          </a:p>
          <a:p>
            <a:r>
              <a:rPr lang="en-US" sz="2400" dirty="0" smtClean="0"/>
              <a:t>Survey in 15 villages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 smtClean="0"/>
              <a:t>10 households per village</a:t>
            </a:r>
          </a:p>
          <a:p>
            <a:r>
              <a:rPr lang="en-US" sz="2400" dirty="0" smtClean="0"/>
              <a:t>Including post-harvest actors</a:t>
            </a:r>
          </a:p>
          <a:p>
            <a:r>
              <a:rPr lang="en-US" sz="2400" dirty="0" smtClean="0"/>
              <a:t>Partners: Nafaka, ARI </a:t>
            </a:r>
            <a:r>
              <a:rPr lang="en-US" sz="2400" dirty="0" err="1" smtClean="0"/>
              <a:t>Ilonga</a:t>
            </a:r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267200"/>
            <a:ext cx="3347435" cy="1786347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679153" y="762000"/>
            <a:ext cx="446484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Crop protection analyses:</a:t>
            </a:r>
          </a:p>
          <a:p>
            <a:r>
              <a:rPr lang="en-US" sz="2400" dirty="0" smtClean="0"/>
              <a:t>68 stakeholders in southern highlands are interviewed</a:t>
            </a:r>
          </a:p>
          <a:p>
            <a:r>
              <a:rPr lang="en-US" sz="2400" dirty="0" smtClean="0"/>
              <a:t>Government agencies, private sector, NGOs, farmers</a:t>
            </a:r>
          </a:p>
          <a:p>
            <a:r>
              <a:rPr lang="en-US" sz="2400" dirty="0" smtClean="0"/>
              <a:t>Aim: to </a:t>
            </a:r>
            <a:r>
              <a:rPr lang="en-US" sz="2400" dirty="0"/>
              <a:t>provide a deeper </a:t>
            </a:r>
            <a:r>
              <a:rPr lang="en-US" sz="2400" dirty="0" smtClean="0"/>
              <a:t>understanding of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, functioning and strategies of crop protection services </a:t>
            </a:r>
          </a:p>
          <a:p>
            <a:r>
              <a:rPr lang="en-US" sz="2400" dirty="0" smtClean="0"/>
              <a:t>Partners: MARI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75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7384"/>
            <a:ext cx="8229600" cy="72008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Market visits for experimental auctions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6186839" cy="6093296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2800" dirty="0" smtClean="0"/>
              <a:t>2 markets, 1 supermarket</a:t>
            </a:r>
          </a:p>
          <a:p>
            <a:pPr>
              <a:spcBef>
                <a:spcPts val="300"/>
              </a:spcBef>
            </a:pPr>
            <a:r>
              <a:rPr lang="en-US" sz="2800" dirty="0" smtClean="0">
                <a:effectLst/>
              </a:rPr>
              <a:t>Most consumed varieties</a:t>
            </a:r>
          </a:p>
          <a:p>
            <a:pPr lvl="1">
              <a:spcBef>
                <a:spcPts val="300"/>
              </a:spcBef>
            </a:pPr>
            <a:r>
              <a:rPr lang="en-US" sz="2400" dirty="0" err="1" smtClean="0">
                <a:effectLst/>
              </a:rPr>
              <a:t>Supa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Ifakara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smtClean="0"/>
              <a:t>&amp; </a:t>
            </a:r>
            <a:r>
              <a:rPr lang="en-US" sz="2400" dirty="0" err="1" smtClean="0">
                <a:effectLst/>
              </a:rPr>
              <a:t>Supa</a:t>
            </a:r>
            <a:r>
              <a:rPr lang="en-US" sz="2400" dirty="0" smtClean="0">
                <a:effectLst/>
              </a:rPr>
              <a:t> Mbeya/Kyela </a:t>
            </a:r>
          </a:p>
          <a:p>
            <a:pPr>
              <a:spcBef>
                <a:spcPts val="300"/>
              </a:spcBef>
            </a:pPr>
            <a:r>
              <a:rPr lang="en-US" sz="2800" dirty="0" smtClean="0">
                <a:effectLst/>
              </a:rPr>
              <a:t>Preference criteria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>
                <a:effectLst/>
              </a:rPr>
              <a:t>aroma, taste, cleanness, % breakage, whiteness</a:t>
            </a:r>
          </a:p>
          <a:p>
            <a:pPr>
              <a:spcBef>
                <a:spcPts val="300"/>
              </a:spcBef>
            </a:pPr>
            <a:r>
              <a:rPr lang="en-US" sz="2800" dirty="0" smtClean="0">
                <a:effectLst/>
              </a:rPr>
              <a:t>Price differences 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>
                <a:effectLst/>
              </a:rPr>
              <a:t>200 to 800Tsh/kg across varieties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>
                <a:effectLst/>
              </a:rPr>
              <a:t>100 to 500Tsh/kg for breakage &amp; whiteness </a:t>
            </a:r>
          </a:p>
          <a:p>
            <a:pPr>
              <a:spcBef>
                <a:spcPts val="300"/>
              </a:spcBef>
            </a:pPr>
            <a:r>
              <a:rPr lang="en-US" sz="2800" dirty="0" smtClean="0"/>
              <a:t>Home-use-tests of varieties to use in EA</a:t>
            </a:r>
          </a:p>
          <a:p>
            <a:pPr>
              <a:spcBef>
                <a:spcPts val="300"/>
              </a:spcBef>
            </a:pPr>
            <a:r>
              <a:rPr lang="en-US" sz="2800" dirty="0" smtClean="0"/>
              <a:t>Partners: </a:t>
            </a:r>
            <a:r>
              <a:rPr lang="en-US" sz="2800" dirty="0" err="1" smtClean="0"/>
              <a:t>Nafaka</a:t>
            </a:r>
            <a:endParaRPr lang="en-US" sz="2800" dirty="0"/>
          </a:p>
        </p:txBody>
      </p:sp>
      <p:pic>
        <p:nvPicPr>
          <p:cNvPr id="2050" name="Picture 2" descr="H:\2015\Activities 2015\EA Morogoro\20150226_1157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186839" y="1129425"/>
            <a:ext cx="2888673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2015\Activities 2015\EA Morogoro\20150226_11572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192526" y="3645981"/>
            <a:ext cx="2913122" cy="191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47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952" y="58994"/>
            <a:ext cx="9113047" cy="93160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Key Results</a:t>
            </a:r>
            <a:endParaRPr lang="en-US" sz="3200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" y="1295400"/>
            <a:ext cx="5105400" cy="3581400"/>
          </a:xfrm>
        </p:spPr>
        <p:txBody>
          <a:bodyPr/>
          <a:lstStyle/>
          <a:p>
            <a:r>
              <a:rPr lang="en-US" sz="2800" dirty="0" smtClean="0">
                <a:solidFill>
                  <a:srgbClr val="008000"/>
                </a:solidFill>
              </a:rPr>
              <a:t>Baseline &amp; diagnostic surveys to inform value chain enhancement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Entry of villages, respondents and variety into </a:t>
            </a:r>
            <a:r>
              <a:rPr lang="en-US" sz="2400" dirty="0" err="1" smtClean="0"/>
              <a:t>Mlax</a:t>
            </a:r>
            <a:r>
              <a:rPr lang="en-US" sz="2400" dirty="0" smtClean="0"/>
              <a:t> system</a:t>
            </a:r>
          </a:p>
          <a:p>
            <a:pPr>
              <a:buNone/>
            </a:pPr>
            <a:endParaRPr lang="en-US" sz="2800" dirty="0" smtClean="0"/>
          </a:p>
          <a:p>
            <a:pPr lvl="1"/>
            <a:endParaRPr lang="en-US" dirty="0"/>
          </a:p>
        </p:txBody>
      </p:sp>
      <p:pic>
        <p:nvPicPr>
          <p:cNvPr id="7" name="Picture 2" descr="C:\Users\tige2085\Pictures\Nouveau dossier (2)\Screenshot_2013-03-01-14-07-5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998538"/>
            <a:ext cx="3783013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75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Key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n-US" sz="2800" dirty="0" smtClean="0">
                <a:solidFill>
                  <a:srgbClr val="008000"/>
                </a:solidFill>
              </a:rPr>
              <a:t>Value chain work:</a:t>
            </a:r>
            <a:endParaRPr lang="en-US" sz="2800" dirty="0">
              <a:solidFill>
                <a:srgbClr val="008000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US" dirty="0" smtClean="0"/>
              <a:t>2 </a:t>
            </a:r>
            <a:r>
              <a:rPr lang="en-US" dirty="0"/>
              <a:t>marketing agents from RUDI and MVIWATA, partners of </a:t>
            </a:r>
            <a:r>
              <a:rPr lang="en-US" dirty="0" err="1" smtClean="0"/>
              <a:t>Nafaka</a:t>
            </a:r>
            <a:r>
              <a:rPr lang="en-US" dirty="0" smtClean="0"/>
              <a:t> trained </a:t>
            </a:r>
          </a:p>
          <a:p>
            <a:pPr marL="914400" lvl="1" indent="-457200">
              <a:buFont typeface="Courier New"/>
              <a:buChar char="o"/>
            </a:pPr>
            <a:r>
              <a:rPr lang="en-US" dirty="0" err="1" smtClean="0"/>
              <a:t>Morogoro</a:t>
            </a:r>
            <a:r>
              <a:rPr lang="en-US" dirty="0" smtClean="0"/>
              <a:t> and </a:t>
            </a:r>
            <a:r>
              <a:rPr lang="en-US" dirty="0" err="1" smtClean="0"/>
              <a:t>Mawenzi</a:t>
            </a:r>
            <a:r>
              <a:rPr lang="en-US" dirty="0" smtClean="0"/>
              <a:t> markets</a:t>
            </a:r>
          </a:p>
          <a:p>
            <a:pPr marL="914400" lvl="1" indent="-457200">
              <a:buFont typeface="Courier New"/>
              <a:buChar char="o"/>
            </a:pPr>
            <a:r>
              <a:rPr lang="en-US" dirty="0" smtClean="0"/>
              <a:t>Participants:</a:t>
            </a:r>
          </a:p>
          <a:p>
            <a:pPr marL="1314450" lvl="2" indent="-457200">
              <a:buFont typeface="Courier New"/>
              <a:buChar char="o"/>
            </a:pPr>
            <a:r>
              <a:rPr lang="en-US" dirty="0" smtClean="0"/>
              <a:t>131 consumers, including 22 men and 109 women</a:t>
            </a:r>
            <a:endParaRPr lang="fr-FR" dirty="0" smtClean="0"/>
          </a:p>
          <a:p>
            <a:pPr marL="914400" lvl="1" indent="-457200">
              <a:buFont typeface="Courier New"/>
              <a:buChar char="o"/>
            </a:pPr>
            <a:r>
              <a:rPr lang="en-US" dirty="0" smtClean="0"/>
              <a:t>Products:</a:t>
            </a:r>
          </a:p>
          <a:p>
            <a:pPr marL="1314450" lvl="2" indent="-457200">
              <a:buFont typeface="Courier New"/>
              <a:buChar char="o"/>
            </a:pPr>
            <a:r>
              <a:rPr lang="en-US" dirty="0" err="1" smtClean="0"/>
              <a:t>Supa</a:t>
            </a:r>
            <a:r>
              <a:rPr lang="en-US" dirty="0" smtClean="0"/>
              <a:t> </a:t>
            </a:r>
            <a:r>
              <a:rPr lang="en-US" dirty="0" err="1" smtClean="0"/>
              <a:t>Kyela</a:t>
            </a:r>
            <a:r>
              <a:rPr lang="en-US" dirty="0" smtClean="0"/>
              <a:t>, </a:t>
            </a:r>
            <a:r>
              <a:rPr lang="en-US" dirty="0" err="1" smtClean="0"/>
              <a:t>Mbawambiri</a:t>
            </a:r>
            <a:r>
              <a:rPr lang="en-US" dirty="0" smtClean="0"/>
              <a:t>, IR05N221, Low quality market rice</a:t>
            </a:r>
          </a:p>
          <a:p>
            <a:pPr marL="1314450" lvl="2" indent="-457200">
              <a:buFont typeface="Courier New"/>
              <a:buChar char="o"/>
            </a:pPr>
            <a:r>
              <a:rPr lang="en-US" dirty="0" smtClean="0"/>
              <a:t>Low quality rice was the benchmark product (1500TShs/Kg)</a:t>
            </a:r>
          </a:p>
          <a:p>
            <a:pPr marL="914400" lvl="1" indent="-457200"/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95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Key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n-US" sz="2800" dirty="0" smtClean="0">
                <a:solidFill>
                  <a:srgbClr val="008000"/>
                </a:solidFill>
              </a:rPr>
              <a:t>Value chain work:</a:t>
            </a:r>
            <a:endParaRPr lang="en-US" sz="2800" dirty="0">
              <a:solidFill>
                <a:srgbClr val="008000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Vickery auction: winner pays a second price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9 sessions of 15 participants (except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session)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3 Individual sessions &amp;1 collective session</a:t>
            </a:r>
          </a:p>
        </p:txBody>
      </p:sp>
      <p:pic>
        <p:nvPicPr>
          <p:cNvPr id="4" name="Picture 3" descr="C:\Users\User\Pictures\2015\April-Morogoro - Copy\IMG_20150417_1038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" y="2743200"/>
            <a:ext cx="4023360" cy="3017520"/>
          </a:xfrm>
          <a:prstGeom prst="rect">
            <a:avLst/>
          </a:prstGeom>
          <a:noFill/>
        </p:spPr>
      </p:pic>
      <p:pic>
        <p:nvPicPr>
          <p:cNvPr id="30722" name="Picture 2" descr="C:\Users\User\Pictures\2015\April-Morogoro - Copy\P10104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2819400"/>
            <a:ext cx="4023360" cy="3017520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5562600"/>
          <a:ext cx="7696200" cy="782971"/>
        </p:xfrm>
        <a:graphic>
          <a:graphicData uri="http://schemas.openxmlformats.org/drawingml/2006/table">
            <a:tbl>
              <a:tblPr/>
              <a:tblGrid>
                <a:gridCol w="3848100"/>
                <a:gridCol w="3848100"/>
              </a:tblGrid>
              <a:tr h="2286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306820" algn="r"/>
                        </a:tabLst>
                      </a:pPr>
                      <a:endParaRPr lang="en-US" sz="1800" b="0" i="0" dirty="0">
                        <a:latin typeface="Gill Sans MT"/>
                        <a:ea typeface="Gill Sans MT"/>
                        <a:cs typeface="Times New Roman"/>
                      </a:endParaRPr>
                    </a:p>
                  </a:txBody>
                  <a:tcPr marL="63820" marR="638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306820" algn="r"/>
                        </a:tabLst>
                      </a:pPr>
                      <a:endParaRPr lang="en-US" sz="1800" b="0" i="0">
                        <a:latin typeface="Gill Sans MT"/>
                        <a:ea typeface="Gill Sans MT"/>
                        <a:cs typeface="Times New Roman"/>
                      </a:endParaRPr>
                    </a:p>
                  </a:txBody>
                  <a:tcPr marL="63820" marR="638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865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306820" algn="r"/>
                        </a:tabLst>
                      </a:pPr>
                      <a:r>
                        <a:rPr lang="en-US" sz="1800" b="0" i="0" dirty="0" smtClean="0">
                          <a:latin typeface="Gill Sans MT"/>
                          <a:ea typeface="Gill Sans MT"/>
                          <a:cs typeface="Times New Roman"/>
                        </a:rPr>
                        <a:t>Tasting the</a:t>
                      </a:r>
                      <a:r>
                        <a:rPr lang="en-US" sz="1800" b="0" i="0" baseline="0" dirty="0" smtClean="0">
                          <a:latin typeface="Gill Sans MT"/>
                          <a:ea typeface="Gill Sans MT"/>
                          <a:cs typeface="Times New Roman"/>
                        </a:rPr>
                        <a:t> cooked rice</a:t>
                      </a:r>
                      <a:endParaRPr lang="en-US" sz="1800" b="1" i="1" dirty="0">
                        <a:latin typeface="Gill Sans MT"/>
                        <a:ea typeface="Gill Sans MT"/>
                        <a:cs typeface="Times New Roman"/>
                      </a:endParaRPr>
                    </a:p>
                  </a:txBody>
                  <a:tcPr marL="63820" marR="638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306820" algn="r"/>
                        </a:tabLst>
                      </a:pPr>
                      <a:r>
                        <a:rPr lang="en-US" sz="1800" b="0" i="0" dirty="0" smtClean="0">
                          <a:latin typeface="Gill Sans MT"/>
                          <a:ea typeface="Gill Sans MT"/>
                          <a:cs typeface="Times New Roman"/>
                        </a:rPr>
                        <a:t>Discussion</a:t>
                      </a:r>
                      <a:r>
                        <a:rPr lang="en-US" sz="1800" b="0" i="0" baseline="0" dirty="0" smtClean="0">
                          <a:latin typeface="Gill Sans MT"/>
                          <a:ea typeface="Gill Sans MT"/>
                          <a:cs typeface="Times New Roman"/>
                        </a:rPr>
                        <a:t> in a collective session</a:t>
                      </a:r>
                      <a:endParaRPr lang="en-US" sz="1800" b="1" i="1" dirty="0">
                        <a:latin typeface="Gill Sans MT"/>
                        <a:ea typeface="Gill Sans MT"/>
                        <a:cs typeface="Times New Roman"/>
                      </a:endParaRPr>
                    </a:p>
                  </a:txBody>
                  <a:tcPr marL="63820" marR="638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95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Key Results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382000" cy="6858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Value chain work: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29200" y="1600200"/>
            <a:ext cx="4114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 Narrow" panose="020B0606020202030204" pitchFamily="34" charset="0"/>
              </a:rPr>
              <a:t>94% of the auctions participants prefer aromatic varieties </a:t>
            </a:r>
          </a:p>
          <a:p>
            <a:pPr marL="285750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endParaRPr lang="en-US" sz="20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 Narrow" panose="020B0606020202030204" pitchFamily="34" charset="0"/>
              </a:rPr>
              <a:t>Consumers </a:t>
            </a:r>
            <a:r>
              <a:rPr lang="en-US" sz="2000" dirty="0">
                <a:latin typeface="Arial Narrow" panose="020B0606020202030204" pitchFamily="34" charset="0"/>
              </a:rPr>
              <a:t>express less preference for the improved aromatic rice due to the high percentage of broken </a:t>
            </a:r>
            <a:r>
              <a:rPr lang="en-US" sz="2000" dirty="0" smtClean="0">
                <a:latin typeface="Arial Narrow" panose="020B0606020202030204" pitchFamily="34" charset="0"/>
              </a:rPr>
              <a:t>grains</a:t>
            </a:r>
          </a:p>
          <a:p>
            <a:pPr marL="285750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endParaRPr lang="en-US" sz="20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 Narrow" panose="020B0606020202030204" pitchFamily="34" charset="0"/>
              </a:rPr>
              <a:t>Growing aromatic varieties with good milling qualities followed by proper post-harvest handling creates a niche in the market </a:t>
            </a:r>
          </a:p>
          <a:p>
            <a:pPr marL="285750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 Narrow" pitchFamily="34" charset="0"/>
                <a:hlinkClick r:id="rId3"/>
              </a:rPr>
              <a:t>http://africa-rising.net/2015/07/02/more-yields-but-less-sales-researchers-seek-solution-to-aroma-preference-conundrum-in-tanzanias-rice-sector/</a:t>
            </a:r>
            <a:endParaRPr lang="en-US" sz="2000" dirty="0" smtClean="0">
              <a:latin typeface="Arial Narrow" pitchFamily="34" charset="0"/>
            </a:endParaRPr>
          </a:p>
          <a:p>
            <a:pPr marL="285750" indent="-285750">
              <a:buClr>
                <a:srgbClr val="006600"/>
              </a:buClr>
              <a:buFont typeface="Wingdings" panose="05000000000000000000" pitchFamily="2" charset="2"/>
              <a:buChar char="Ø"/>
            </a:pP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619361"/>
              </p:ext>
            </p:extLst>
          </p:nvPr>
        </p:nvGraphicFramePr>
        <p:xfrm>
          <a:off x="0" y="1752600"/>
          <a:ext cx="52451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2" name="Worksheet" r:id="rId5" imgW="5810207" imgH="4714930" progId="Excel.Sheet.12">
                  <p:embed/>
                </p:oleObj>
              </mc:Choice>
              <mc:Fallback>
                <p:oleObj name="Worksheet" r:id="rId5" imgW="5810207" imgH="4714930" progId="Excel.Shee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52600"/>
                        <a:ext cx="52451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Content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468541"/>
          </a:xfrm>
        </p:spPr>
        <p:txBody>
          <a:bodyPr/>
          <a:lstStyle/>
          <a:p>
            <a:pPr lvl="0"/>
            <a:r>
              <a:rPr lang="en-US" sz="2800" dirty="0"/>
              <a:t>Summary description of key activities </a:t>
            </a:r>
          </a:p>
          <a:p>
            <a:pPr lvl="0"/>
            <a:r>
              <a:rPr lang="en-US" sz="2800" dirty="0">
                <a:solidFill>
                  <a:srgbClr val="FF0000"/>
                </a:solidFill>
              </a:rPr>
              <a:t>Targets:</a:t>
            </a:r>
            <a:r>
              <a:rPr lang="en-US" sz="2800" dirty="0"/>
              <a:t> </a:t>
            </a:r>
            <a:r>
              <a:rPr lang="en-US" sz="2800" dirty="0" smtClean="0"/>
              <a:t>numbers </a:t>
            </a:r>
            <a:r>
              <a:rPr lang="en-US" sz="2800" dirty="0"/>
              <a:t>reached versus numbers </a:t>
            </a:r>
            <a:r>
              <a:rPr lang="en-US" sz="2800" dirty="0" smtClean="0"/>
              <a:t>targeted</a:t>
            </a:r>
          </a:p>
          <a:p>
            <a:pPr lvl="0"/>
            <a:r>
              <a:rPr lang="en-US" sz="2800" dirty="0" smtClean="0">
                <a:solidFill>
                  <a:srgbClr val="FF0000"/>
                </a:solidFill>
              </a:rPr>
              <a:t>Key </a:t>
            </a:r>
            <a:r>
              <a:rPr lang="en-US" sz="2800" dirty="0">
                <a:solidFill>
                  <a:srgbClr val="FF0000"/>
                </a:solidFill>
              </a:rPr>
              <a:t>Results</a:t>
            </a:r>
            <a:r>
              <a:rPr lang="en-US" sz="2800" dirty="0"/>
              <a:t>: </a:t>
            </a:r>
            <a:r>
              <a:rPr lang="en-US" sz="2800" dirty="0" smtClean="0"/>
              <a:t>outputs </a:t>
            </a:r>
            <a:r>
              <a:rPr lang="en-US" sz="2800" dirty="0"/>
              <a:t>and outcomes </a:t>
            </a:r>
            <a:r>
              <a:rPr lang="en-US" sz="2800" dirty="0" smtClean="0"/>
              <a:t>achieved</a:t>
            </a:r>
            <a:endParaRPr lang="en-US" sz="2800" dirty="0"/>
          </a:p>
          <a:p>
            <a:pPr lvl="0"/>
            <a:r>
              <a:rPr lang="en-US" sz="2800" dirty="0">
                <a:solidFill>
                  <a:srgbClr val="FF0000"/>
                </a:solidFill>
              </a:rPr>
              <a:t>Partners</a:t>
            </a:r>
            <a:r>
              <a:rPr lang="en-US" sz="2800" dirty="0"/>
              <a:t>: </a:t>
            </a:r>
            <a:r>
              <a:rPr lang="en-US" sz="2800" dirty="0" smtClean="0"/>
              <a:t>stakeholders participated</a:t>
            </a:r>
            <a:endParaRPr lang="en-US" sz="2800" dirty="0"/>
          </a:p>
          <a:p>
            <a:pPr lvl="0"/>
            <a:r>
              <a:rPr lang="en-US" sz="2800" dirty="0" smtClean="0"/>
              <a:t>Reasons </a:t>
            </a:r>
            <a:r>
              <a:rPr lang="en-US" sz="2800" dirty="0"/>
              <a:t>for any under-achievements or over-achievements</a:t>
            </a:r>
          </a:p>
          <a:p>
            <a:pPr lvl="0"/>
            <a:r>
              <a:rPr lang="en-US" sz="2800" dirty="0" smtClean="0"/>
              <a:t>Challenges </a:t>
            </a:r>
            <a:r>
              <a:rPr lang="en-US" sz="2800" dirty="0"/>
              <a:t>and </a:t>
            </a:r>
            <a:r>
              <a:rPr lang="en-US" sz="2800" dirty="0" smtClean="0"/>
              <a:t>constraints</a:t>
            </a:r>
            <a:endParaRPr lang="en-US" sz="2800" dirty="0"/>
          </a:p>
          <a:p>
            <a:pPr lvl="0"/>
            <a:r>
              <a:rPr lang="en-US" sz="2800" dirty="0"/>
              <a:t>Lessons </a:t>
            </a:r>
            <a:r>
              <a:rPr lang="en-US" sz="2800" dirty="0" smtClean="0"/>
              <a:t>learned, e.g. Which </a:t>
            </a:r>
            <a:r>
              <a:rPr lang="en-US" sz="2800" dirty="0"/>
              <a:t>activities are working best</a:t>
            </a:r>
            <a:r>
              <a:rPr lang="en-US" sz="2800" dirty="0" smtClean="0"/>
              <a:t>? Which </a:t>
            </a:r>
            <a:r>
              <a:rPr lang="en-US" sz="2800" dirty="0"/>
              <a:t>activities need improvement</a:t>
            </a:r>
            <a:r>
              <a:rPr lang="en-US" sz="2800" dirty="0" smtClean="0"/>
              <a:t>? What </a:t>
            </a:r>
            <a:r>
              <a:rPr lang="en-US" sz="2800" dirty="0"/>
              <a:t>changes would you </a:t>
            </a:r>
            <a:r>
              <a:rPr lang="en-US" sz="2800" dirty="0" smtClean="0"/>
              <a:t>recommend?</a:t>
            </a:r>
          </a:p>
          <a:p>
            <a:pPr lvl="0"/>
            <a:r>
              <a:rPr lang="en-US" sz="2800" dirty="0" smtClean="0"/>
              <a:t>Planning for QRT4</a:t>
            </a:r>
          </a:p>
          <a:p>
            <a:pPr lvl="0"/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34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12329"/>
          </a:xfrm>
        </p:spPr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I</a:t>
            </a:r>
            <a:r>
              <a:rPr lang="en-US" dirty="0" smtClean="0">
                <a:solidFill>
                  <a:srgbClr val="008000"/>
                </a:solidFill>
              </a:rPr>
              <a:t>nstitutional </a:t>
            </a:r>
            <a:r>
              <a:rPr lang="en-US" dirty="0">
                <a:solidFill>
                  <a:srgbClr val="008000"/>
                </a:solidFill>
              </a:rPr>
              <a:t>challenges </a:t>
            </a:r>
            <a:r>
              <a:rPr lang="en-US" dirty="0" smtClean="0">
                <a:solidFill>
                  <a:srgbClr val="008000"/>
                </a:solidFill>
              </a:rPr>
              <a:t>in crop protection services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Reactive </a:t>
            </a:r>
            <a:r>
              <a:rPr lang="en-US" sz="2400" dirty="0"/>
              <a:t>nature of plant health services </a:t>
            </a:r>
            <a:r>
              <a:rPr lang="en-US" sz="2400" dirty="0" smtClean="0"/>
              <a:t>identified: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200" dirty="0" smtClean="0"/>
              <a:t>Most </a:t>
            </a:r>
            <a:r>
              <a:rPr lang="en-US" sz="2200" dirty="0"/>
              <a:t>attention </a:t>
            </a:r>
            <a:r>
              <a:rPr lang="en-US" sz="2200" dirty="0" smtClean="0"/>
              <a:t>for </a:t>
            </a:r>
            <a:r>
              <a:rPr lang="en-US" sz="2200" dirty="0"/>
              <a:t>dealing with pest outbreaks and not preventive </a:t>
            </a:r>
            <a:r>
              <a:rPr lang="en-US" sz="2200" dirty="0" smtClean="0"/>
              <a:t>strategies</a:t>
            </a:r>
          </a:p>
          <a:p>
            <a:r>
              <a:rPr lang="en-US" sz="2400" dirty="0" smtClean="0"/>
              <a:t>Jurisdictional </a:t>
            </a:r>
            <a:r>
              <a:rPr lang="en-US" sz="2400" dirty="0"/>
              <a:t>ambiguity between district crop protection officers and regulatory </a:t>
            </a:r>
            <a:r>
              <a:rPr lang="en-US" sz="2400" dirty="0" smtClean="0"/>
              <a:t>agencies: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200" dirty="0" smtClean="0"/>
              <a:t>E.g. </a:t>
            </a:r>
            <a:r>
              <a:rPr lang="en-US" sz="2200" dirty="0"/>
              <a:t>plant health services and the tropical pesticides research institute (TPRI</a:t>
            </a:r>
            <a:r>
              <a:rPr lang="en-US" sz="2200" dirty="0" smtClean="0"/>
              <a:t>)</a:t>
            </a:r>
          </a:p>
          <a:p>
            <a:r>
              <a:rPr lang="en-US" sz="2400" dirty="0" smtClean="0"/>
              <a:t>Weak </a:t>
            </a:r>
            <a:r>
              <a:rPr lang="en-US" sz="2400" dirty="0"/>
              <a:t>linkages and structural incoherence between research institutes under the ministry of agriculture and extension under local government </a:t>
            </a:r>
            <a:r>
              <a:rPr lang="en-US" sz="2400" dirty="0" smtClean="0"/>
              <a:t>ministry</a:t>
            </a:r>
          </a:p>
          <a:p>
            <a:r>
              <a:rPr lang="en-US" sz="2400" dirty="0" smtClean="0"/>
              <a:t>Insufficient </a:t>
            </a:r>
            <a:r>
              <a:rPr lang="en-US" sz="2400" dirty="0"/>
              <a:t>capabilities and resources to support operations of the plant health services and extension. </a:t>
            </a:r>
          </a:p>
        </p:txBody>
      </p:sp>
    </p:spTree>
    <p:extLst>
      <p:ext uri="{BB962C8B-B14F-4D97-AF65-F5344CB8AC3E}">
        <p14:creationId xmlns:p14="http://schemas.microsoft.com/office/powerpoint/2010/main" val="19040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63562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8000"/>
                </a:solidFill>
              </a:rPr>
              <a:t>Reasons for any under-achievements or over-achievements</a:t>
            </a:r>
            <a:br>
              <a:rPr lang="en-US" dirty="0">
                <a:solidFill>
                  <a:srgbClr val="008000"/>
                </a:solidFill>
              </a:rPr>
            </a:br>
            <a:endParaRPr lang="en-US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8382000" cy="4441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400"/>
              </a:lnSpc>
              <a:buFont typeface="Arial"/>
              <a:buChar char="•"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008000"/>
                </a:solidFill>
              </a:rPr>
              <a:t>rice team</a:t>
            </a:r>
            <a:r>
              <a:rPr lang="en-US" sz="2800" dirty="0" smtClean="0"/>
              <a:t> is achieving as planned on most of the activities</a:t>
            </a:r>
          </a:p>
          <a:p>
            <a:pPr marL="342900" indent="-342900">
              <a:lnSpc>
                <a:spcPts val="3400"/>
              </a:lnSpc>
              <a:buFont typeface="Arial"/>
              <a:buChar char="•"/>
            </a:pPr>
            <a:r>
              <a:rPr lang="en-US" sz="2800" dirty="0" smtClean="0"/>
              <a:t>The only activity where under-achievement can be observed is the capacity building of project staff; </a:t>
            </a:r>
            <a:r>
              <a:rPr lang="en-US" sz="2800" dirty="0" smtClean="0">
                <a:solidFill>
                  <a:srgbClr val="008000"/>
                </a:solidFill>
              </a:rPr>
              <a:t>we have not been able yet to set a date, venue and list of participants of the IRM course</a:t>
            </a:r>
          </a:p>
          <a:p>
            <a:pPr marL="342900" indent="-342900">
              <a:lnSpc>
                <a:spcPts val="3400"/>
              </a:lnSpc>
              <a:buFont typeface="Arial"/>
              <a:buChar char="•"/>
            </a:pPr>
            <a:r>
              <a:rPr lang="en-US" sz="2800" dirty="0" smtClean="0"/>
              <a:t>We are currently over-achieving with the work on </a:t>
            </a:r>
            <a:r>
              <a:rPr lang="en-US" sz="2800" dirty="0" smtClean="0">
                <a:solidFill>
                  <a:srgbClr val="008000"/>
                </a:solidFill>
              </a:rPr>
              <a:t>innovation systems </a:t>
            </a:r>
            <a:r>
              <a:rPr lang="en-US" sz="2800" dirty="0" smtClean="0"/>
              <a:t>as we have a new staff member on board (</a:t>
            </a:r>
            <a:r>
              <a:rPr lang="en-US" sz="2800" dirty="0" err="1" smtClean="0"/>
              <a:t>Dr</a:t>
            </a:r>
            <a:r>
              <a:rPr lang="en-US" sz="2800" dirty="0" smtClean="0"/>
              <a:t> </a:t>
            </a:r>
            <a:r>
              <a:rPr lang="en-US" sz="2800" dirty="0" err="1" smtClean="0"/>
              <a:t>Josey</a:t>
            </a:r>
            <a:r>
              <a:rPr lang="en-US" sz="2800" dirty="0" smtClean="0"/>
              <a:t> </a:t>
            </a:r>
            <a:r>
              <a:rPr lang="en-US" sz="2800" dirty="0" err="1" smtClean="0"/>
              <a:t>Kamanda</a:t>
            </a:r>
            <a:r>
              <a:rPr lang="en-US" sz="2800" dirty="0" smtClean="0"/>
              <a:t>) who is analyzing functioning of crop protection services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696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56" y="304800"/>
            <a:ext cx="9144000" cy="563562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8000"/>
                </a:solidFill>
              </a:rPr>
              <a:t>Challenges and constraints</a:t>
            </a:r>
            <a:br>
              <a:rPr lang="en-US" dirty="0">
                <a:solidFill>
                  <a:srgbClr val="008000"/>
                </a:solidFill>
              </a:rPr>
            </a:b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33822"/>
            <a:ext cx="8839200" cy="5649119"/>
          </a:xfrm>
        </p:spPr>
        <p:txBody>
          <a:bodyPr/>
          <a:lstStyle/>
          <a:p>
            <a:pPr marL="51435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  <a:ea typeface="Gill Sans MT"/>
              </a:rPr>
              <a:t>Experimental Auctions: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400" dirty="0" err="1" smtClean="0">
                <a:ea typeface="Gill Sans MT"/>
              </a:rPr>
              <a:t>Supa</a:t>
            </a:r>
            <a:r>
              <a:rPr lang="en-US" sz="2400" dirty="0" smtClean="0">
                <a:ea typeface="Gill Sans MT"/>
              </a:rPr>
              <a:t> </a:t>
            </a:r>
            <a:r>
              <a:rPr lang="en-US" sz="2400" dirty="0" err="1" smtClean="0">
                <a:ea typeface="Gill Sans MT"/>
              </a:rPr>
              <a:t>Ifakara</a:t>
            </a:r>
            <a:r>
              <a:rPr lang="en-US" sz="2400" dirty="0" smtClean="0">
                <a:ea typeface="Gill Sans MT"/>
              </a:rPr>
              <a:t> </a:t>
            </a:r>
            <a:r>
              <a:rPr lang="en-US" sz="2400" dirty="0">
                <a:ea typeface="Gill Sans MT"/>
              </a:rPr>
              <a:t>was not </a:t>
            </a:r>
            <a:r>
              <a:rPr lang="en-US" sz="2400" dirty="0" smtClean="0">
                <a:ea typeface="Gill Sans MT"/>
              </a:rPr>
              <a:t>available, </a:t>
            </a:r>
            <a:r>
              <a:rPr lang="en-US" sz="2400" dirty="0">
                <a:ea typeface="Gill Sans MT"/>
              </a:rPr>
              <a:t>another local variety (</a:t>
            </a:r>
            <a:r>
              <a:rPr lang="en-US" sz="2400" dirty="0" err="1" smtClean="0">
                <a:ea typeface="Gill Sans MT"/>
              </a:rPr>
              <a:t>Mbawambili</a:t>
            </a:r>
            <a:r>
              <a:rPr lang="en-US" sz="2400" dirty="0" smtClean="0">
                <a:ea typeface="Gill Sans MT"/>
              </a:rPr>
              <a:t>) </a:t>
            </a:r>
            <a:r>
              <a:rPr lang="en-US" sz="2400" dirty="0">
                <a:ea typeface="Gill Sans MT"/>
              </a:rPr>
              <a:t>was used </a:t>
            </a:r>
            <a:r>
              <a:rPr lang="en-US" sz="2400" dirty="0" smtClean="0">
                <a:ea typeface="Gill Sans MT"/>
              </a:rPr>
              <a:t>instead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400" dirty="0" smtClean="0">
                <a:ea typeface="Gill Sans MT"/>
              </a:rPr>
              <a:t>IR05N221(</a:t>
            </a:r>
            <a:r>
              <a:rPr lang="en-US" sz="2400" dirty="0" err="1" smtClean="0">
                <a:ea typeface="Gill Sans MT"/>
              </a:rPr>
              <a:t>Komboka</a:t>
            </a:r>
            <a:r>
              <a:rPr lang="en-US" sz="2400" dirty="0" smtClean="0">
                <a:ea typeface="Gill Sans MT"/>
              </a:rPr>
              <a:t>) was supplied </a:t>
            </a:r>
            <a:r>
              <a:rPr lang="en-US" sz="2400" dirty="0">
                <a:ea typeface="Gill Sans MT"/>
              </a:rPr>
              <a:t>instead of </a:t>
            </a:r>
            <a:r>
              <a:rPr lang="en-US" sz="2400" dirty="0" smtClean="0">
                <a:ea typeface="Gill Sans MT"/>
              </a:rPr>
              <a:t>SARO5: part </a:t>
            </a:r>
            <a:r>
              <a:rPr lang="en-US" sz="2400" dirty="0">
                <a:ea typeface="Gill Sans MT"/>
              </a:rPr>
              <a:t>of the data cannot be used as intended and the experiment will have to be repeated as we are targeting </a:t>
            </a:r>
            <a:r>
              <a:rPr lang="en-US" sz="2400" dirty="0" smtClean="0">
                <a:ea typeface="Gill Sans MT"/>
              </a:rPr>
              <a:t>SARO5</a:t>
            </a:r>
            <a:endParaRPr lang="en-US" dirty="0" smtClean="0">
              <a:ea typeface="Gill Sans MT"/>
            </a:endParaRPr>
          </a:p>
          <a:p>
            <a:pPr marL="514350" indent="-457200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  <a:ea typeface="Gill Sans MT"/>
              </a:rPr>
              <a:t>Motorized </a:t>
            </a:r>
            <a:r>
              <a:rPr lang="en-US" sz="2800" dirty="0" err="1" smtClean="0">
                <a:solidFill>
                  <a:srgbClr val="008000"/>
                </a:solidFill>
                <a:ea typeface="Gill Sans MT"/>
              </a:rPr>
              <a:t>weeders</a:t>
            </a:r>
            <a:r>
              <a:rPr lang="en-US" sz="2800" dirty="0" smtClean="0">
                <a:solidFill>
                  <a:srgbClr val="008000"/>
                </a:solidFill>
                <a:ea typeface="Gill Sans MT"/>
              </a:rPr>
              <a:t>: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smtClean="0"/>
              <a:t>Some technical problems arose during demonstrations, in particular the engine of the Indian type</a:t>
            </a:r>
          </a:p>
          <a:p>
            <a:pPr marL="914400" lvl="1" indent="-457200">
              <a:buFont typeface="Courier New"/>
              <a:buChar char="o"/>
            </a:pPr>
            <a:r>
              <a:rPr lang="en-US" sz="2400" dirty="0" err="1" smtClean="0"/>
              <a:t>Weeder</a:t>
            </a:r>
            <a:r>
              <a:rPr lang="en-US" sz="2400" dirty="0" smtClean="0"/>
              <a:t> drums of the Japanese </a:t>
            </a:r>
            <a:r>
              <a:rPr lang="en-US" sz="2400" dirty="0" err="1" smtClean="0"/>
              <a:t>weeder</a:t>
            </a:r>
            <a:r>
              <a:rPr lang="en-US" sz="2400" dirty="0" smtClean="0"/>
              <a:t> need to to adapted to local soil conditions by changing rotation direction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23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Lessons </a:t>
            </a:r>
            <a:r>
              <a:rPr lang="en-US" dirty="0" smtClean="0">
                <a:solidFill>
                  <a:srgbClr val="008000"/>
                </a:solidFill>
              </a:rPr>
              <a:t>Learned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7848600" cy="4830763"/>
          </a:xfrm>
        </p:spPr>
        <p:txBody>
          <a:bodyPr/>
          <a:lstStyle/>
          <a:p>
            <a:pPr marL="0" lv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Which </a:t>
            </a:r>
            <a:r>
              <a:rPr lang="en-US" sz="2800" dirty="0">
                <a:solidFill>
                  <a:srgbClr val="008000"/>
                </a:solidFill>
              </a:rPr>
              <a:t>activities are working best</a:t>
            </a:r>
            <a:r>
              <a:rPr lang="en-US" sz="2800" dirty="0" smtClean="0">
                <a:solidFill>
                  <a:srgbClr val="008000"/>
                </a:solidFill>
              </a:rPr>
              <a:t>?</a:t>
            </a:r>
          </a:p>
          <a:p>
            <a:pPr marL="857250" lvl="1" indent="-457200">
              <a:buFont typeface="Courier New"/>
              <a:buChar char="o"/>
            </a:pPr>
            <a:r>
              <a:rPr lang="en-US" sz="2400" dirty="0" smtClean="0"/>
              <a:t>All activities are working well</a:t>
            </a:r>
          </a:p>
          <a:p>
            <a:pPr marL="857250" lvl="1" indent="-457200">
              <a:buFont typeface="Courier New"/>
              <a:buChar char="o"/>
            </a:pPr>
            <a:r>
              <a:rPr lang="en-US" sz="2400" dirty="0" smtClean="0"/>
              <a:t>Partners are enthusiastic and cooperative </a:t>
            </a:r>
          </a:p>
          <a:p>
            <a:pPr marL="857250" lvl="1" indent="-457200">
              <a:buFont typeface="Courier New"/>
              <a:buChar char="o"/>
            </a:pPr>
            <a:r>
              <a:rPr lang="en-US" sz="2400" dirty="0" smtClean="0"/>
              <a:t>Soil applied micro nutrients better than foliar applied </a:t>
            </a:r>
          </a:p>
          <a:p>
            <a:pPr marL="0" lv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Which </a:t>
            </a:r>
            <a:r>
              <a:rPr lang="en-US" sz="2800" dirty="0">
                <a:solidFill>
                  <a:srgbClr val="008000"/>
                </a:solidFill>
              </a:rPr>
              <a:t>activities need improvement?</a:t>
            </a:r>
            <a:r>
              <a:rPr lang="en-US" dirty="0">
                <a:solidFill>
                  <a:srgbClr val="008000"/>
                </a:solidFill>
              </a:rPr>
              <a:t> </a:t>
            </a:r>
            <a:endParaRPr lang="en-US" dirty="0" smtClean="0">
              <a:solidFill>
                <a:srgbClr val="008000"/>
              </a:solidFill>
            </a:endParaRPr>
          </a:p>
          <a:p>
            <a:pPr lvl="1">
              <a:buFont typeface="Courier New"/>
              <a:buChar char="o"/>
            </a:pPr>
            <a:r>
              <a:rPr lang="en-US" sz="2400" dirty="0" smtClean="0"/>
              <a:t>We have to work more on training project partner staff</a:t>
            </a:r>
          </a:p>
          <a:p>
            <a:pPr marL="0" lv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What </a:t>
            </a:r>
            <a:r>
              <a:rPr lang="en-US" sz="2800" dirty="0">
                <a:solidFill>
                  <a:srgbClr val="008000"/>
                </a:solidFill>
              </a:rPr>
              <a:t>changes would you recommend</a:t>
            </a:r>
            <a:r>
              <a:rPr lang="en-US" sz="2800" dirty="0" smtClean="0">
                <a:solidFill>
                  <a:srgbClr val="008000"/>
                </a:solidFill>
              </a:rPr>
              <a:t>?</a:t>
            </a:r>
          </a:p>
          <a:p>
            <a:pPr lvl="1">
              <a:buFont typeface="Courier New"/>
              <a:buChar char="o"/>
            </a:pPr>
            <a:r>
              <a:rPr lang="en-US" sz="2400" dirty="0" smtClean="0"/>
              <a:t>More emphasis on stakeholder participation and communications and innovation systems (including the analyses of crop protection services)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Planning QRT4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33822"/>
            <a:ext cx="8763000" cy="5649119"/>
          </a:xfrm>
        </p:spPr>
        <p:txBody>
          <a:bodyPr/>
          <a:lstStyle/>
          <a:p>
            <a:pPr marL="0" indent="0"/>
            <a:r>
              <a:rPr lang="en-US" sz="2800" dirty="0" smtClean="0">
                <a:solidFill>
                  <a:srgbClr val="008000"/>
                </a:solidFill>
              </a:rPr>
              <a:t>Training of value chain actors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identification of constraints and challenges to VC development and identify opportunities for an efficient production and marketing system.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15-17 July, </a:t>
            </a:r>
            <a:r>
              <a:rPr lang="en-US" sz="2400" dirty="0" err="1" smtClean="0"/>
              <a:t>Morogoro</a:t>
            </a:r>
            <a:r>
              <a:rPr lang="en-US" sz="2400" dirty="0" smtClean="0"/>
              <a:t>: </a:t>
            </a:r>
            <a:r>
              <a:rPr lang="en-US" sz="2400" dirty="0" err="1" smtClean="0"/>
              <a:t>Kilombero</a:t>
            </a:r>
            <a:r>
              <a:rPr lang="en-US" sz="2400" dirty="0" smtClean="0"/>
              <a:t> hub including </a:t>
            </a:r>
            <a:r>
              <a:rPr lang="en-US" sz="2400" dirty="0" err="1" smtClean="0"/>
              <a:t>Nafaka</a:t>
            </a:r>
            <a:r>
              <a:rPr lang="en-US" sz="2400" dirty="0" smtClean="0"/>
              <a:t> &amp; </a:t>
            </a:r>
            <a:r>
              <a:rPr lang="en-US" sz="2400" dirty="0" err="1" smtClean="0"/>
              <a:t>Kahama</a:t>
            </a:r>
            <a:r>
              <a:rPr lang="en-US" sz="2400" dirty="0" smtClean="0"/>
              <a:t> (SARD-SC)</a:t>
            </a:r>
          </a:p>
          <a:p>
            <a:pPr lvl="0"/>
            <a:r>
              <a:rPr lang="en-US" sz="2800" dirty="0" smtClean="0">
                <a:solidFill>
                  <a:srgbClr val="008000"/>
                </a:solidFill>
              </a:rPr>
              <a:t>Baseline data collection </a:t>
            </a:r>
            <a:r>
              <a:rPr lang="en-US" sz="2800" dirty="0" smtClean="0"/>
              <a:t>of the sampled households in the villages of rice marketing activities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170 identified farmers and 185 other VC actors (including millers, sellers, restaurants etc.)</a:t>
            </a:r>
          </a:p>
          <a:p>
            <a:pPr lvl="0"/>
            <a:r>
              <a:rPr lang="en-US" sz="2800" dirty="0" smtClean="0">
                <a:solidFill>
                  <a:srgbClr val="008000"/>
                </a:solidFill>
              </a:rPr>
              <a:t>Multi-stakeholder platform </a:t>
            </a:r>
            <a:r>
              <a:rPr lang="en-US" sz="2800" dirty="0" smtClean="0"/>
              <a:t>meeting</a:t>
            </a:r>
          </a:p>
          <a:p>
            <a:pPr lvl="0"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805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81200"/>
            <a:ext cx="9144000" cy="563562"/>
          </a:xfrm>
        </p:spPr>
        <p:txBody>
          <a:bodyPr/>
          <a:lstStyle/>
          <a:p>
            <a:r>
              <a:rPr lang="en-US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- Asante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9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Summary of Activities 2015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33822"/>
            <a:ext cx="8991600" cy="564911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Demonstrating and developing a locally fabricated motorized paddy weeder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Development of an electronic decision support tool for farmers to aid with weed management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Efficiency of soil and foliar applied micronutrients under three rice growing conditions and their economic implication to rice farmers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Farmer-participatory on-farm Good Agricultural Practices (GAP) and weed management demonstrations in Kilombero and </a:t>
            </a:r>
            <a:r>
              <a:rPr lang="en-US" sz="2200" dirty="0" err="1" smtClean="0"/>
              <a:t>Kyela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Baseline &amp; diagnostic surveys to generate data from all categories of value-chain actors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Train farmers and other value-chain actors and reinforce capacity to enhance efficiency along the value chain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Train technical staff of project staff, partners and collaborators and conduct experimental auctions in Morogoro</a:t>
            </a:r>
          </a:p>
          <a:p>
            <a:endParaRPr lang="en-US" sz="2200" b="1" i="1" dirty="0" smtClean="0"/>
          </a:p>
          <a:p>
            <a:endParaRPr lang="en-US" sz="2200" b="1" i="1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5726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0064"/>
            <a:ext cx="9144000" cy="563562"/>
          </a:xfrm>
        </p:spPr>
        <p:txBody>
          <a:bodyPr/>
          <a:lstStyle/>
          <a:p>
            <a:r>
              <a:rPr lang="en-US" sz="3200" dirty="0" smtClean="0">
                <a:solidFill>
                  <a:srgbClr val="008000"/>
                </a:solidFill>
              </a:rPr>
              <a:t>Demonstrating and developing a </a:t>
            </a:r>
            <a:r>
              <a:rPr lang="en-US" sz="3200" dirty="0">
                <a:solidFill>
                  <a:srgbClr val="008000"/>
                </a:solidFill>
              </a:rPr>
              <a:t>locally fabricated motorized paddy weeder</a:t>
            </a:r>
            <a:r>
              <a:rPr lang="en-US" sz="3200" b="1" i="1" dirty="0">
                <a:solidFill>
                  <a:srgbClr val="008000"/>
                </a:solidFill>
              </a:rPr>
              <a:t/>
            </a:r>
            <a:br>
              <a:rPr lang="en-US" sz="3200" b="1" i="1" dirty="0">
                <a:solidFill>
                  <a:srgbClr val="008000"/>
                </a:solidFill>
              </a:rPr>
            </a:b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37500"/>
            <a:ext cx="5791200" cy="4678363"/>
          </a:xfrm>
        </p:spPr>
        <p:txBody>
          <a:bodyPr/>
          <a:lstStyle/>
          <a:p>
            <a:r>
              <a:rPr lang="en-US" sz="2400" dirty="0" smtClean="0"/>
              <a:t>Four weeders </a:t>
            </a:r>
          </a:p>
          <a:p>
            <a:r>
              <a:rPr lang="en-US" sz="2400" dirty="0" smtClean="0"/>
              <a:t>4 sites: </a:t>
            </a:r>
            <a:r>
              <a:rPr lang="en-US" sz="2400" dirty="0" err="1" smtClean="0"/>
              <a:t>Uyole</a:t>
            </a:r>
            <a:r>
              <a:rPr lang="en-US" sz="2400" dirty="0"/>
              <a:t> </a:t>
            </a:r>
            <a:r>
              <a:rPr lang="en-US" sz="2400" dirty="0" smtClean="0"/>
              <a:t>(Mbeya); </a:t>
            </a:r>
            <a:r>
              <a:rPr lang="en-US" sz="2400" dirty="0" err="1" smtClean="0"/>
              <a:t>Msufini</a:t>
            </a:r>
            <a:r>
              <a:rPr lang="en-US" sz="2400" dirty="0" smtClean="0"/>
              <a:t> (</a:t>
            </a:r>
            <a:r>
              <a:rPr lang="en-US" sz="2400" dirty="0" err="1" smtClean="0"/>
              <a:t>Kilombero</a:t>
            </a:r>
            <a:r>
              <a:rPr lang="en-US" sz="2400" dirty="0" smtClean="0"/>
              <a:t>), Lower Moshi Irrigation Scheme (Moshi), </a:t>
            </a:r>
            <a:r>
              <a:rPr lang="en-US" sz="2400" dirty="0" err="1" smtClean="0"/>
              <a:t>Dakawa</a:t>
            </a:r>
            <a:r>
              <a:rPr lang="en-US" sz="2400" dirty="0" smtClean="0"/>
              <a:t> (</a:t>
            </a:r>
            <a:r>
              <a:rPr lang="en-US" sz="2400" dirty="0" err="1" smtClean="0"/>
              <a:t>Morogoro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2 demos per site (21 and 42 DAT)</a:t>
            </a:r>
          </a:p>
          <a:p>
            <a:r>
              <a:rPr lang="en-US" sz="2400" dirty="0" smtClean="0"/>
              <a:t>30 farmers per demo</a:t>
            </a:r>
          </a:p>
          <a:p>
            <a:r>
              <a:rPr lang="en-US" sz="2400" dirty="0" smtClean="0"/>
              <a:t>Aim: to select a model (or combination) to be developed into a first prototype</a:t>
            </a:r>
          </a:p>
          <a:p>
            <a:r>
              <a:rPr lang="en-US" sz="2400" dirty="0" smtClean="0"/>
              <a:t>Partners: </a:t>
            </a:r>
            <a:r>
              <a:rPr lang="en-US" sz="2400" dirty="0" err="1" smtClean="0"/>
              <a:t>Nafaka</a:t>
            </a:r>
            <a:r>
              <a:rPr lang="en-US" sz="2400" dirty="0" smtClean="0"/>
              <a:t>, MARI, KATC, </a:t>
            </a:r>
            <a:r>
              <a:rPr lang="en-US" sz="2400" dirty="0" err="1" smtClean="0"/>
              <a:t>Intermech</a:t>
            </a:r>
            <a:r>
              <a:rPr lang="en-US" sz="2400" dirty="0" smtClean="0"/>
              <a:t>, CAMARTEC, KATRIN, UARI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1414818"/>
            <a:ext cx="3086100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3657600"/>
            <a:ext cx="30861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423413"/>
          </a:xfrm>
        </p:spPr>
        <p:txBody>
          <a:bodyPr/>
          <a:lstStyle/>
          <a:p>
            <a:r>
              <a:rPr lang="en-US" sz="3200" dirty="0">
                <a:solidFill>
                  <a:srgbClr val="008000"/>
                </a:solidFill>
              </a:rPr>
              <a:t>Development of an electronic decision support tool for farmers to aid with weed management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143000"/>
            <a:ext cx="5181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Baptized ‘</a:t>
            </a:r>
            <a:r>
              <a:rPr lang="en-US" sz="2400" i="1" dirty="0" err="1" smtClean="0"/>
              <a:t>RiceAdvice</a:t>
            </a:r>
            <a:r>
              <a:rPr lang="en-US" sz="2400" i="1" dirty="0" smtClean="0"/>
              <a:t> – weeds</a:t>
            </a:r>
            <a:r>
              <a:rPr lang="en-US" sz="2400" dirty="0" smtClean="0"/>
              <a:t>’</a:t>
            </a:r>
          </a:p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High similarity and complementarity with </a:t>
            </a:r>
            <a:r>
              <a:rPr lang="en-US" sz="2400" dirty="0" err="1"/>
              <a:t>RiceAdvice</a:t>
            </a:r>
            <a:r>
              <a:rPr lang="en-US" sz="2400" dirty="0"/>
              <a:t> – soils </a:t>
            </a:r>
          </a:p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Base-model produced</a:t>
            </a:r>
          </a:p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Work plan developed with Co-capacity</a:t>
            </a:r>
          </a:p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Approach discussed and determined</a:t>
            </a:r>
          </a:p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Testing &amp; Demos with Nafaka in Kilombero</a:t>
            </a:r>
          </a:p>
          <a:p>
            <a:pPr marL="285750" indent="-2857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Partners: </a:t>
            </a:r>
            <a:r>
              <a:rPr lang="en-US" sz="2400" dirty="0" err="1" smtClean="0"/>
              <a:t>Nafaka</a:t>
            </a:r>
            <a:r>
              <a:rPr lang="en-US" sz="2400" dirty="0" smtClean="0"/>
              <a:t>, Co-capacity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323" y="1354593"/>
            <a:ext cx="2955636" cy="2216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132" y="3792993"/>
            <a:ext cx="2955636" cy="221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6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5170" y="911269"/>
            <a:ext cx="7148830" cy="296164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" name="TextBox 4"/>
          <p:cNvSpPr txBox="1"/>
          <p:nvPr/>
        </p:nvSpPr>
        <p:spPr>
          <a:xfrm>
            <a:off x="22935" y="-36908"/>
            <a:ext cx="9121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8000"/>
                </a:solidFill>
              </a:rPr>
              <a:t>Soil and foliar applied micro nutrition in rice: efficiency and economic benefits </a:t>
            </a:r>
            <a:endParaRPr lang="en-GB" sz="2400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70" y="536194"/>
            <a:ext cx="21115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30 on-farm demos in TZ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0070C0"/>
                </a:solidFill>
              </a:rPr>
              <a:t>Irrigated lowland (10)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Rainfed lowland (10)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Upland (10)</a:t>
            </a:r>
          </a:p>
          <a:p>
            <a:endParaRPr lang="en-US" b="1" dirty="0"/>
          </a:p>
          <a:p>
            <a:r>
              <a:rPr lang="en-US" b="1" dirty="0" smtClean="0"/>
              <a:t>3 Reference treatments</a:t>
            </a:r>
          </a:p>
          <a:p>
            <a:r>
              <a:rPr lang="en-US" b="1" dirty="0" smtClean="0"/>
              <a:t>5 Foliar nutrient products</a:t>
            </a:r>
          </a:p>
          <a:p>
            <a:r>
              <a:rPr lang="en-US" b="1" dirty="0" smtClean="0"/>
              <a:t>1 Soil micro nutrient</a:t>
            </a:r>
          </a:p>
          <a:p>
            <a:endParaRPr lang="en-US" b="1" dirty="0"/>
          </a:p>
          <a:p>
            <a:r>
              <a:rPr lang="en-US" b="1" dirty="0" smtClean="0"/>
              <a:t>2 blocks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No NPK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NPK @ 80:40:40 kg ha</a:t>
            </a:r>
            <a:r>
              <a:rPr lang="en-GB" b="1" baseline="30000" dirty="0">
                <a:solidFill>
                  <a:srgbClr val="0070C0"/>
                </a:solidFill>
              </a:rPr>
              <a:t>–1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562" y="4048844"/>
            <a:ext cx="3284639" cy="2482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4053392"/>
            <a:ext cx="3613144" cy="236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35" y="7960"/>
            <a:ext cx="9121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8000"/>
                </a:solidFill>
              </a:rPr>
              <a:t>GAP </a:t>
            </a:r>
            <a:r>
              <a:rPr lang="en-US" sz="3200" dirty="0" err="1" smtClean="0">
                <a:solidFill>
                  <a:srgbClr val="008000"/>
                </a:solidFill>
              </a:rPr>
              <a:t>demonstratoins</a:t>
            </a:r>
            <a:r>
              <a:rPr lang="en-US" sz="3200" dirty="0" smtClean="0">
                <a:solidFill>
                  <a:srgbClr val="008000"/>
                </a:solidFill>
              </a:rPr>
              <a:t> in Kilombero</a:t>
            </a:r>
            <a:endParaRPr lang="en-GB" sz="3200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31730"/>
            <a:ext cx="88252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30 on-farm trials  - all in rainfed lowland environments</a:t>
            </a:r>
          </a:p>
          <a:p>
            <a:endParaRPr lang="en-US" sz="2400" dirty="0" smtClean="0"/>
          </a:p>
          <a:p>
            <a:r>
              <a:rPr lang="en-US" sz="2400" dirty="0" smtClean="0"/>
              <a:t>GAP component technologies introduced to the farmers</a:t>
            </a:r>
          </a:p>
          <a:p>
            <a:r>
              <a:rPr lang="en-US" sz="2400" dirty="0" smtClean="0"/>
              <a:t>	1</a:t>
            </a:r>
            <a:r>
              <a:rPr lang="en-US" sz="2400" dirty="0"/>
              <a:t>) </a:t>
            </a:r>
            <a:r>
              <a:rPr lang="en-US" sz="2400" dirty="0" smtClean="0"/>
              <a:t>certified </a:t>
            </a:r>
            <a:r>
              <a:rPr lang="en-US" sz="2400" dirty="0"/>
              <a:t>seeds of variety </a:t>
            </a:r>
            <a:r>
              <a:rPr lang="en-US" sz="2400" dirty="0" err="1" smtClean="0"/>
              <a:t>Saro</a:t>
            </a:r>
            <a:r>
              <a:rPr lang="en-US" sz="2400" dirty="0" smtClean="0"/>
              <a:t> 5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2</a:t>
            </a:r>
            <a:r>
              <a:rPr lang="en-US" sz="2400" dirty="0"/>
              <a:t>) field bunding and </a:t>
            </a:r>
            <a:r>
              <a:rPr lang="en-US" sz="2400" dirty="0" smtClean="0"/>
              <a:t>leveling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3</a:t>
            </a:r>
            <a:r>
              <a:rPr lang="en-US" sz="2400" dirty="0"/>
              <a:t>) dibble sowing in </a:t>
            </a:r>
            <a:r>
              <a:rPr lang="en-US" sz="2400" dirty="0" smtClean="0"/>
              <a:t>line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4) </a:t>
            </a:r>
            <a:r>
              <a:rPr lang="en-US" sz="2400" dirty="0"/>
              <a:t>optimum </a:t>
            </a:r>
            <a:r>
              <a:rPr lang="en-US" sz="2400" dirty="0" smtClean="0"/>
              <a:t>&amp; timely use </a:t>
            </a:r>
            <a:r>
              <a:rPr lang="en-US" sz="2400" dirty="0"/>
              <a:t>of fertilizers (NPK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Partners: KATRIN, </a:t>
            </a:r>
            <a:r>
              <a:rPr lang="en-US" sz="2400" dirty="0" err="1" smtClean="0"/>
              <a:t>Nafaka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6" name="Picture 2" descr="C:\AfricaRice\Photos &amp; Pictures\2014-05-22\DSC013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351" y="4087045"/>
            <a:ext cx="3162918" cy="210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AfricaRice\Photos &amp; Pictures\2014-05-22\DSC013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729" y="4079189"/>
            <a:ext cx="3163021" cy="210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50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8000"/>
                </a:solidFill>
              </a:rPr>
              <a:t>Parasitic weed management demos in Kyela 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85018"/>
            <a:ext cx="5334000" cy="5135563"/>
          </a:xfrm>
        </p:spPr>
        <p:txBody>
          <a:bodyPr/>
          <a:lstStyle/>
          <a:p>
            <a:r>
              <a:rPr lang="en-US" sz="2000" dirty="0" smtClean="0"/>
              <a:t>4 groups of 5 farmers per parasitic weed species (</a:t>
            </a:r>
            <a:r>
              <a:rPr lang="en-US" sz="2000" i="1" dirty="0" smtClean="0"/>
              <a:t>Striga</a:t>
            </a:r>
            <a:r>
              <a:rPr lang="en-US" sz="2000" dirty="0" smtClean="0"/>
              <a:t> and </a:t>
            </a:r>
            <a:r>
              <a:rPr lang="en-US" sz="2000" i="1" dirty="0" err="1" smtClean="0"/>
              <a:t>Rhamphicarpa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Demonstration of  4 strategies (selected by farmers – </a:t>
            </a:r>
            <a:r>
              <a:rPr lang="en-US" sz="2000" dirty="0" smtClean="0">
                <a:solidFill>
                  <a:schemeClr val="accent2"/>
                </a:solidFill>
              </a:rPr>
              <a:t>Varieties, Soil fertility, Sowing date and in combination</a:t>
            </a:r>
            <a:r>
              <a:rPr lang="en-US" sz="2000" dirty="0" smtClean="0"/>
              <a:t>) against farmer practice</a:t>
            </a:r>
          </a:p>
          <a:p>
            <a:endParaRPr lang="en-US" sz="2000" dirty="0" smtClean="0"/>
          </a:p>
          <a:p>
            <a:r>
              <a:rPr lang="en-US" sz="2000" dirty="0" smtClean="0"/>
              <a:t>On-farm and farmer managed</a:t>
            </a:r>
          </a:p>
          <a:p>
            <a:endParaRPr lang="en-US" sz="2000" dirty="0" smtClean="0"/>
          </a:p>
          <a:p>
            <a:r>
              <a:rPr lang="en-US" sz="2000" dirty="0" smtClean="0"/>
              <a:t>Questionnaires are held at 2 moments during the season</a:t>
            </a:r>
          </a:p>
          <a:p>
            <a:r>
              <a:rPr lang="en-US" sz="2000" dirty="0" smtClean="0"/>
              <a:t>Farmer exchange visits (April &amp; June)</a:t>
            </a:r>
          </a:p>
          <a:p>
            <a:endParaRPr lang="en-US" sz="2000" dirty="0" smtClean="0"/>
          </a:p>
          <a:p>
            <a:r>
              <a:rPr lang="en-US" sz="2000" dirty="0" smtClean="0"/>
              <a:t>Partners: MARI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990600"/>
            <a:ext cx="3164364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3558381"/>
            <a:ext cx="3164364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Targets</a:t>
            </a:r>
            <a:endParaRPr lang="en-US" dirty="0">
              <a:solidFill>
                <a:srgbClr val="008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747417"/>
              </p:ext>
            </p:extLst>
          </p:nvPr>
        </p:nvGraphicFramePr>
        <p:xfrm>
          <a:off x="23813" y="1295400"/>
          <a:ext cx="909637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Document" r:id="rId4" imgW="7405550" imgH="3472066" progId="Word.Document.12">
                  <p:embed/>
                </p:oleObj>
              </mc:Choice>
              <mc:Fallback>
                <p:oleObj name="Document" r:id="rId4" imgW="7405550" imgH="3472066" progId="Word.Document.12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3" y="1295400"/>
                        <a:ext cx="9096375" cy="472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185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9033</TotalTime>
  <Words>1399</Words>
  <Application>Microsoft Office PowerPoint</Application>
  <PresentationFormat>On-screen Show (4:3)</PresentationFormat>
  <Paragraphs>240</Paragraphs>
  <Slides>25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Default Design</vt:lpstr>
      <vt:lpstr>Document</vt:lpstr>
      <vt:lpstr>Worksheet</vt:lpstr>
      <vt:lpstr>Enhancing partnership among AfricaRISING, NAFAKA and TUBORESHE CHAKULA Programs for fast Tracking delivery and scaling of agricultural technologies in Tanzania </vt:lpstr>
      <vt:lpstr>Content</vt:lpstr>
      <vt:lpstr>Summary of Activities 2015</vt:lpstr>
      <vt:lpstr>Demonstrating and developing a locally fabricated motorized paddy weeder </vt:lpstr>
      <vt:lpstr>Development of an electronic decision support tool for farmers to aid with weed management</vt:lpstr>
      <vt:lpstr>PowerPoint Presentation</vt:lpstr>
      <vt:lpstr>PowerPoint Presentation</vt:lpstr>
      <vt:lpstr>Parasitic weed management demos in Kyela </vt:lpstr>
      <vt:lpstr>Targets</vt:lpstr>
      <vt:lpstr>Key Results</vt:lpstr>
      <vt:lpstr>Key Results</vt:lpstr>
      <vt:lpstr>Partners</vt:lpstr>
      <vt:lpstr>Planning QRT4</vt:lpstr>
      <vt:lpstr>Baseline  survey and crop protection analyses</vt:lpstr>
      <vt:lpstr>Market visits for experimental auctions</vt:lpstr>
      <vt:lpstr>Key Results</vt:lpstr>
      <vt:lpstr>Key Results</vt:lpstr>
      <vt:lpstr>Key Results</vt:lpstr>
      <vt:lpstr>Key Results</vt:lpstr>
      <vt:lpstr>Institutional challenges in crop protection services </vt:lpstr>
      <vt:lpstr>Reasons for any under-achievements or over-achievements </vt:lpstr>
      <vt:lpstr>Challenges and constraints </vt:lpstr>
      <vt:lpstr>Lessons Learned</vt:lpstr>
      <vt:lpstr>Planning QRT4</vt:lpstr>
      <vt:lpstr>Thanks - Asante</vt:lpstr>
    </vt:vector>
  </TitlesOfParts>
  <Company>WARDA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Wopereis, Marco (AfricaRice)</dc:creator>
  <cp:lastModifiedBy>Odhong, Jonathan (IITA)</cp:lastModifiedBy>
  <cp:revision>434</cp:revision>
  <dcterms:created xsi:type="dcterms:W3CDTF">2009-10-06T11:27:07Z</dcterms:created>
  <dcterms:modified xsi:type="dcterms:W3CDTF">2015-07-10T14:35:01Z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000800b804000000000001024120</vt:lpwstr>
  </property>
</Properties>
</file>